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1177" r:id="rId3"/>
    <p:sldId id="1176" r:id="rId4"/>
    <p:sldId id="1179" r:id="rId5"/>
    <p:sldId id="662" r:id="rId6"/>
    <p:sldId id="266" r:id="rId7"/>
    <p:sldId id="267" r:id="rId8"/>
    <p:sldId id="270" r:id="rId9"/>
    <p:sldId id="1180" r:id="rId10"/>
    <p:sldId id="1178" r:id="rId11"/>
    <p:sldId id="537" r:id="rId12"/>
    <p:sldId id="686" r:id="rId13"/>
    <p:sldId id="28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E6NBEH97DhZw1eERu/2x7TFYA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314E7B-C77C-4D36-B06F-CC9541A81187}">
  <a:tblStyle styleId="{A3314E7B-C77C-4D36-B06F-CC9541A8118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30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16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3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027e429ef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f027e429ef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f027e429ef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027e429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f027e429e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f027e429e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56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748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>
            <a:spLocks noGrp="1"/>
          </p:cNvSpPr>
          <p:nvPr>
            <p:ph type="ctrTitle"/>
          </p:nvPr>
        </p:nvSpPr>
        <p:spPr>
          <a:xfrm>
            <a:off x="1495425" y="17129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subTitle" idx="1"/>
          </p:nvPr>
        </p:nvSpPr>
        <p:spPr>
          <a:xfrm>
            <a:off x="1495425" y="419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9/25/2023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7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5">
            <a:extLst>
              <a:ext uri="{FF2B5EF4-FFF2-40B4-BE49-F238E27FC236}">
                <a16:creationId xmlns:a16="http://schemas.microsoft.com/office/drawing/2014/main" id="{E39DD1C5-E5EC-3AE1-85AC-DD02509BC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6" r="41102"/>
          <a:stretch/>
        </p:blipFill>
        <p:spPr>
          <a:xfrm flipH="1">
            <a:off x="-2314" y="0"/>
            <a:ext cx="476025" cy="6858000"/>
          </a:xfrm>
          <a:prstGeom prst="rect">
            <a:avLst/>
          </a:prstGeom>
        </p:spPr>
      </p:pic>
      <p:sp>
        <p:nvSpPr>
          <p:cNvPr id="10" name="Google Shape;10;p3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sz="4400" dirty="0"/>
              <a:t>GHG Removal</a:t>
            </a:r>
            <a:endParaRPr lang="en-US" sz="3600" dirty="0"/>
          </a:p>
        </p:txBody>
      </p:sp>
      <p:sp>
        <p:nvSpPr>
          <p:cNvPr id="152" name="Google Shape;152;p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sz="1800" kern="0" dirty="0">
                <a:effectLst/>
                <a:latin typeface="system-ui"/>
                <a:ea typeface="Malgun Gothic" panose="020B0503020000020004" pitchFamily="34" charset="-127"/>
                <a:cs typeface="Calibri" panose="020F0502020204030204" pitchFamily="34" charset="0"/>
              </a:rPr>
              <a:t>GGGS 621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Paper Critique</a:t>
            </a:r>
            <a:endParaRPr dirty="0"/>
          </a:p>
        </p:txBody>
      </p:sp>
      <p:sp>
        <p:nvSpPr>
          <p:cNvPr id="277" name="Google Shape;277;p1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75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7D0D-0D74-E645-B69E-E651D4A7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DEA56-B0E3-374B-BFA6-4781BBB6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65138" lvl="1" indent="-349250"/>
            <a:r>
              <a:rPr lang="en-US" sz="2800" dirty="0"/>
              <a:t>Run two GCAM low-carbon scenarios with the same emissions cap but with or without land carbon pricing </a:t>
            </a:r>
          </a:p>
          <a:p>
            <a:pPr marL="915988" lvl="2" indent="-342900"/>
            <a:r>
              <a:rPr lang="en-US" sz="2400" dirty="0"/>
              <a:t>Need to calculate the global net CO2 emissions from the carbon tax scenario in Assignment #2.</a:t>
            </a:r>
          </a:p>
          <a:p>
            <a:pPr marL="922338" lvl="2" indent="-349250"/>
            <a:r>
              <a:rPr lang="en-US" sz="2400" dirty="0"/>
              <a:t>Hint: You will need to sum the total of two queries for net CO2 ("CO2 emissions by region" and "LUC emission by region”)</a:t>
            </a:r>
          </a:p>
          <a:p>
            <a:pPr marL="922338" lvl="2" indent="-349250"/>
            <a:endParaRPr lang="en-US" sz="2400" dirty="0"/>
          </a:p>
          <a:p>
            <a:pPr marL="465138" lvl="1" indent="-349250"/>
            <a:r>
              <a:rPr lang="en-US" sz="2800" dirty="0"/>
              <a:t>Plot the differences and answer the questions</a:t>
            </a:r>
          </a:p>
          <a:p>
            <a:pPr marL="919163" lvl="2" indent="-231775"/>
            <a:r>
              <a:rPr lang="en-US" sz="2400" dirty="0"/>
              <a:t>Globally, how much energy carbon emissions reductions achieved under each policy design? How much LUC emissions reductions achieved?</a:t>
            </a:r>
          </a:p>
          <a:p>
            <a:pPr marL="919163" lvl="2" indent="-231775"/>
            <a:r>
              <a:rPr lang="en-US" sz="2400" dirty="0"/>
              <a:t>Globally, how will bioenergy consumption change between the two policy designs? And how will cropland and forest cover change?</a:t>
            </a:r>
          </a:p>
          <a:p>
            <a:pPr marL="919163" lvl="2" indent="-231775"/>
            <a:r>
              <a:rPr lang="en-US" sz="2400" dirty="0"/>
              <a:t>Globally, how will food prices and food consumption change between the two policy designs?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242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7D0D-0D74-E645-B69E-E651D4A7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DEA56-B0E3-374B-BFA6-4781BBB6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5138" lvl="1" indent="-349250"/>
            <a:r>
              <a:rPr lang="en-US" dirty="0"/>
              <a:t>Run a GCAM zero emission scenario (same as last week)</a:t>
            </a:r>
          </a:p>
          <a:p>
            <a:pPr marL="915988" lvl="2" indent="-342900"/>
            <a:r>
              <a:rPr lang="en-US" sz="2400" dirty="0"/>
              <a:t>If you go to zero too quickly, the model may not solve (that’s ok)</a:t>
            </a:r>
          </a:p>
          <a:p>
            <a:pPr marL="915988" lvl="2" indent="-342900"/>
            <a:r>
              <a:rPr lang="en-US" sz="2400" dirty="0"/>
              <a:t>Extra credit: run the scenario with novel CO2 removal technologies</a:t>
            </a:r>
          </a:p>
          <a:p>
            <a:pPr marL="922338" lvl="2" indent="-349250"/>
            <a:endParaRPr lang="en-US" sz="2400" dirty="0"/>
          </a:p>
          <a:p>
            <a:pPr marL="465138" lvl="1" indent="-349250"/>
            <a:r>
              <a:rPr lang="en-US" dirty="0"/>
              <a:t>Plot the negative emission sectors vs. recalcitrant positive emission sectors.</a:t>
            </a:r>
          </a:p>
          <a:p>
            <a:pPr marL="919163" lvl="2" indent="-231775"/>
            <a:r>
              <a:rPr lang="en-US" sz="2400" dirty="0"/>
              <a:t>Which sector is the hardest to abate?</a:t>
            </a:r>
          </a:p>
          <a:p>
            <a:pPr marL="919163" lvl="2" indent="-231775"/>
            <a:r>
              <a:rPr lang="en-US" sz="2400" dirty="0"/>
              <a:t>Which sectors provide negative emission room for residual emissions?</a:t>
            </a:r>
          </a:p>
        </p:txBody>
      </p:sp>
    </p:spTree>
    <p:extLst>
      <p:ext uri="{BB962C8B-B14F-4D97-AF65-F5344CB8AC3E}">
        <p14:creationId xmlns:p14="http://schemas.microsoft.com/office/powerpoint/2010/main" val="3875812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Project proposal</a:t>
            </a:r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Full project proposal is due on October 18. It should include the following components: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dirty="0"/>
              <a:t>objective/questions of your project;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dirty="0"/>
              <a:t>proposed scenarios;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dirty="0"/>
              <a:t>methodology (assumptions, GCAM inputs to be used, edited);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dirty="0"/>
              <a:t>data required and sources of information; 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dirty="0"/>
              <a:t>expected results and conclusions. 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Feel free to send me an early idea to see if your proposal would be feasible. 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E.g. don’t propose to model Mars climate.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Focus on one region and/or one sector.</a:t>
            </a:r>
          </a:p>
          <a:p>
            <a:pPr marL="685800" lvl="1" indent="-228600">
              <a:spcBef>
                <a:spcPts val="1000"/>
              </a:spcBef>
              <a:buSzPts val="2800"/>
            </a:pPr>
            <a:r>
              <a:rPr lang="en-US" dirty="0"/>
              <a:t>Keep it simple, but with room to expand afterwards.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3051-0F90-A1F1-7DE5-8B8ABE63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2B9B-8914-A0A6-948B-8B7ACA214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Proposal is due on October 18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Syllabus updated with new readings and new CDR session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Zoom guest lecture on 9/27</a:t>
            </a:r>
          </a:p>
          <a:p>
            <a:r>
              <a:rPr lang="en-US" dirty="0"/>
              <a:t>Please submit paper critique slides to TA</a:t>
            </a:r>
          </a:p>
          <a:p>
            <a:r>
              <a:rPr lang="en-US" dirty="0"/>
              <a:t>TA office hours: Monday 2-4 pm N5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9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Course schedule and topics</a:t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ED9E18-3E84-F562-A2EA-5261E568D94E}"/>
              </a:ext>
            </a:extLst>
          </p:cNvPr>
          <p:cNvGraphicFramePr>
            <a:graphicFrameLocks noGrp="1"/>
          </p:cNvGraphicFramePr>
          <p:nvPr/>
        </p:nvGraphicFramePr>
        <p:xfrm>
          <a:off x="1035170" y="1260249"/>
          <a:ext cx="7669918" cy="5225868"/>
        </p:xfrm>
        <a:graphic>
          <a:graphicData uri="http://schemas.openxmlformats.org/drawingml/2006/table">
            <a:tbl>
              <a:tblPr/>
              <a:tblGrid>
                <a:gridCol w="576812">
                  <a:extLst>
                    <a:ext uri="{9D8B030D-6E8A-4147-A177-3AD203B41FA5}">
                      <a16:colId xmlns:a16="http://schemas.microsoft.com/office/drawing/2014/main" val="3193823056"/>
                    </a:ext>
                  </a:extLst>
                </a:gridCol>
                <a:gridCol w="2651614">
                  <a:extLst>
                    <a:ext uri="{9D8B030D-6E8A-4147-A177-3AD203B41FA5}">
                      <a16:colId xmlns:a16="http://schemas.microsoft.com/office/drawing/2014/main" val="2120751920"/>
                    </a:ext>
                  </a:extLst>
                </a:gridCol>
                <a:gridCol w="1387396">
                  <a:extLst>
                    <a:ext uri="{9D8B030D-6E8A-4147-A177-3AD203B41FA5}">
                      <a16:colId xmlns:a16="http://schemas.microsoft.com/office/drawing/2014/main" val="1209529472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207621481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060159923"/>
                    </a:ext>
                  </a:extLst>
                </a:gridCol>
              </a:tblGrid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Date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Lecture Topic (w/ Guest Speaker)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What’s Due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Paper Critique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120075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8/30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Introduction to IAM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930419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9/6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Foundations of IAM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Assignment 1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0197241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Energy System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24613771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9/20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Land System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박소민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48205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9/27*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Emission System (Prof. Yang Ou)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조정호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3152995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GHG Removal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안지석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0184281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Water System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최지우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2645469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10/18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Mid-Term: Project Proposal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Project proposal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4384201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10/25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IAM in International Climate Policies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Nguyen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728348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Standardized Scenarios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Ahmed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1641998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</a:rPr>
                        <a:t>Multi-model Comparison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Pei Jia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7919344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11/15*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IAM in National Strategies (TBD)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Andhika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908571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11/22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Mitigation and other SDGs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이정미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747154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11/29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Uncertainty in IAM and Climate Change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박시은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5370991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12/6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Food-Energy-Water Nexus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3114692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12/13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Final project presentation 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Presentation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7293042"/>
                  </a:ext>
                </a:extLst>
              </a:tr>
            </a:tbl>
          </a:graphicData>
        </a:graphic>
      </p:graphicFrame>
      <p:sp>
        <p:nvSpPr>
          <p:cNvPr id="2" name="Google Shape;227;p7">
            <a:extLst>
              <a:ext uri="{FF2B5EF4-FFF2-40B4-BE49-F238E27FC236}">
                <a16:creationId xmlns:a16="http://schemas.microsoft.com/office/drawing/2014/main" id="{01B21875-4C43-88EB-C56B-7EF008C301BC}"/>
              </a:ext>
            </a:extLst>
          </p:cNvPr>
          <p:cNvSpPr/>
          <p:nvPr/>
        </p:nvSpPr>
        <p:spPr>
          <a:xfrm>
            <a:off x="967793" y="1875304"/>
            <a:ext cx="7938463" cy="1846304"/>
          </a:xfrm>
          <a:prstGeom prst="rect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1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513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1:00 </a:t>
            </a:r>
            <a:r>
              <a:rPr lang="en-US" dirty="0"/>
              <a:t>GHG Removal Technologies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Recap of Previous Lecture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dirty="0"/>
              <a:t>Today’s Lecture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Q&amp;A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2:15 Break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2:30 GCAM Tutorial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Paper Critique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Discuss Previous Assignment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New Modeling Assignment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Proposal writing</a:t>
            </a:r>
          </a:p>
        </p:txBody>
      </p:sp>
    </p:spTree>
    <p:extLst>
      <p:ext uri="{BB962C8B-B14F-4D97-AF65-F5344CB8AC3E}">
        <p14:creationId xmlns:p14="http://schemas.microsoft.com/office/powerpoint/2010/main" val="46342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09C61C80-5A45-4FBE-9FEE-1AD4D45DDEDF}"/>
              </a:ext>
            </a:extLst>
          </p:cNvPr>
          <p:cNvGrpSpPr/>
          <p:nvPr/>
        </p:nvGrpSpPr>
        <p:grpSpPr>
          <a:xfrm>
            <a:off x="988909" y="4249666"/>
            <a:ext cx="4141580" cy="2609990"/>
            <a:chOff x="1166953" y="5093684"/>
            <a:chExt cx="4969896" cy="313198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059A12D-1A4A-4769-9B00-0B04A033BD76}"/>
                </a:ext>
              </a:extLst>
            </p:cNvPr>
            <p:cNvSpPr txBox="1"/>
            <p:nvPr/>
          </p:nvSpPr>
          <p:spPr>
            <a:xfrm>
              <a:off x="1452855" y="5372706"/>
              <a:ext cx="2782456" cy="6647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/>
                <a:t>Energy and Technology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661B321-3237-46F9-9E30-457345AE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66953" y="5722012"/>
              <a:ext cx="3364266" cy="2147992"/>
            </a:xfrm>
            <a:prstGeom prst="rect">
              <a:avLst/>
            </a:prstGeom>
          </p:spPr>
        </p:pic>
        <p:sp>
          <p:nvSpPr>
            <p:cNvPr id="61" name="Content Placeholder 3">
              <a:extLst>
                <a:ext uri="{FF2B5EF4-FFF2-40B4-BE49-F238E27FC236}">
                  <a16:creationId xmlns:a16="http://schemas.microsoft.com/office/drawing/2014/main" id="{172DE808-4B6F-4945-AF33-3DA8647F0250}"/>
                </a:ext>
              </a:extLst>
            </p:cNvPr>
            <p:cNvSpPr txBox="1">
              <a:spLocks/>
            </p:cNvSpPr>
            <p:nvPr/>
          </p:nvSpPr>
          <p:spPr>
            <a:xfrm>
              <a:off x="1601887" y="5093684"/>
              <a:ext cx="25935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 anchorCtr="0">
              <a:noAutofit/>
            </a:bodyPr>
            <a:lstStyle>
              <a:lvl1pPr indent="0" algn="ctr" defTabSz="457200">
                <a:spcBef>
                  <a:spcPct val="20000"/>
                </a:spcBef>
                <a:buSzPct val="100000"/>
                <a:buFontTx/>
                <a:buNone/>
                <a:defRPr sz="2000">
                  <a:latin typeface="Arial"/>
                  <a:cs typeface="Arial"/>
                </a:defRPr>
              </a:lvl1pPr>
              <a:lvl2pPr marL="742950" indent="-285750" defTabSz="457200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>
                  <a:latin typeface="Arial"/>
                  <a:cs typeface="Arial"/>
                </a:defRPr>
              </a:lvl2pPr>
              <a:lvl3pPr marL="1143000" indent="-228600" defTabSz="457200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600">
                  <a:latin typeface="Arial"/>
                  <a:cs typeface="Arial"/>
                </a:defRPr>
              </a:lvl3pPr>
              <a:lvl4pPr marL="1600200" indent="-228600" defTabSz="457200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400">
                  <a:latin typeface="Arial"/>
                  <a:cs typeface="Arial"/>
                </a:defRPr>
              </a:lvl4pPr>
              <a:lvl5pPr marL="2057400" indent="-228600" defTabSz="457200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>
                  <a:latin typeface="Arial"/>
                  <a:cs typeface="Arial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500" b="1" u="sng" dirty="0"/>
                <a:t>1990s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51F7B-C531-4322-89ED-BFC3ADE812E8}"/>
                </a:ext>
              </a:extLst>
            </p:cNvPr>
            <p:cNvSpPr txBox="1"/>
            <p:nvPr/>
          </p:nvSpPr>
          <p:spPr>
            <a:xfrm>
              <a:off x="1281973" y="7868727"/>
              <a:ext cx="3215264" cy="3569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rgbClr val="31B8CA"/>
                  </a:solidFill>
                </a:rPr>
                <a:t>ENERGY-ECONOMY-CLIMATE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D7BE6-8322-4133-9A5F-F21A624B1DAC}"/>
                </a:ext>
              </a:extLst>
            </p:cNvPr>
            <p:cNvSpPr txBox="1"/>
            <p:nvPr/>
          </p:nvSpPr>
          <p:spPr>
            <a:xfrm>
              <a:off x="4466126" y="7285926"/>
              <a:ext cx="1670723" cy="44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7" dirty="0"/>
                <a:t>Edmonds et al. (1995).</a:t>
              </a:r>
            </a:p>
            <a:p>
              <a:r>
                <a:rPr lang="en-US" sz="917" dirty="0"/>
                <a:t>Energy Policy.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1C7B206-5A20-4C0A-85AC-3CCA9925D51E}"/>
              </a:ext>
            </a:extLst>
          </p:cNvPr>
          <p:cNvGrpSpPr/>
          <p:nvPr/>
        </p:nvGrpSpPr>
        <p:grpSpPr>
          <a:xfrm>
            <a:off x="9551669" y="1651178"/>
            <a:ext cx="2610851" cy="2729927"/>
            <a:chOff x="11467636" y="1978898"/>
            <a:chExt cx="3133021" cy="3275912"/>
          </a:xfrm>
        </p:grpSpPr>
        <p:pic>
          <p:nvPicPr>
            <p:cNvPr id="87" name="Picture 2" descr="https://ars.els-cdn.com/content/image/1-s2.0-S2211467X1930104X-gr1_lrg.jpg">
              <a:extLst>
                <a:ext uri="{FF2B5EF4-FFF2-40B4-BE49-F238E27FC236}">
                  <a16:creationId xmlns:a16="http://schemas.microsoft.com/office/drawing/2014/main" id="{7F7BC2C4-DA1F-49B0-B9CB-8565EE3DA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7636" y="2586122"/>
              <a:ext cx="2458260" cy="2476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D170B71-C087-4283-A8A5-7881C44DE65F}"/>
                </a:ext>
              </a:extLst>
            </p:cNvPr>
            <p:cNvSpPr txBox="1"/>
            <p:nvPr/>
          </p:nvSpPr>
          <p:spPr>
            <a:xfrm>
              <a:off x="11478034" y="2236017"/>
              <a:ext cx="2554542" cy="3877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/>
                <a:t>Integrating impacts</a:t>
              </a:r>
            </a:p>
          </p:txBody>
        </p:sp>
        <p:sp>
          <p:nvSpPr>
            <p:cNvPr id="89" name="Content Placeholder 3">
              <a:extLst>
                <a:ext uri="{FF2B5EF4-FFF2-40B4-BE49-F238E27FC236}">
                  <a16:creationId xmlns:a16="http://schemas.microsoft.com/office/drawing/2014/main" id="{83524BD1-E3D5-4EA3-96F7-6DFBE0392754}"/>
                </a:ext>
              </a:extLst>
            </p:cNvPr>
            <p:cNvSpPr txBox="1">
              <a:spLocks/>
            </p:cNvSpPr>
            <p:nvPr/>
          </p:nvSpPr>
          <p:spPr>
            <a:xfrm>
              <a:off x="11916779" y="1978898"/>
              <a:ext cx="16770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 anchorCtr="0">
              <a:noAutofit/>
            </a:bodyPr>
            <a:lstStyle>
              <a:lvl1pPr indent="0" algn="ctr" defTabSz="457200">
                <a:spcBef>
                  <a:spcPct val="20000"/>
                </a:spcBef>
                <a:buSzPct val="100000"/>
                <a:buFontTx/>
                <a:buNone/>
                <a:defRPr sz="2000">
                  <a:latin typeface="Arial"/>
                  <a:cs typeface="Arial"/>
                </a:defRPr>
              </a:lvl1pPr>
              <a:lvl2pPr marL="742950" indent="-285750" defTabSz="457200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>
                  <a:latin typeface="Arial"/>
                  <a:cs typeface="Arial"/>
                </a:defRPr>
              </a:lvl2pPr>
              <a:lvl3pPr marL="1143000" indent="-228600" defTabSz="457200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600">
                  <a:latin typeface="Arial"/>
                  <a:cs typeface="Arial"/>
                </a:defRPr>
              </a:lvl3pPr>
              <a:lvl4pPr marL="1600200" indent="-228600" defTabSz="457200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400">
                  <a:latin typeface="Arial"/>
                  <a:cs typeface="Arial"/>
                </a:defRPr>
              </a:lvl4pPr>
              <a:lvl5pPr marL="2057400" indent="-228600" defTabSz="457200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>
                  <a:latin typeface="Arial"/>
                  <a:cs typeface="Arial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500" b="1" u="sng" dirty="0"/>
                <a:t>2015–Present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1B3B85-5F57-44CE-A6AE-098FE21AE0F6}"/>
                </a:ext>
              </a:extLst>
            </p:cNvPr>
            <p:cNvSpPr txBox="1"/>
            <p:nvPr/>
          </p:nvSpPr>
          <p:spPr>
            <a:xfrm>
              <a:off x="13224467" y="4805302"/>
              <a:ext cx="1376190" cy="44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7" dirty="0"/>
                <a:t>Wise et al. (2019). ESR.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D3D811-8FBD-4612-B80A-D3D0398948E5}"/>
              </a:ext>
            </a:extLst>
          </p:cNvPr>
          <p:cNvGrpSpPr/>
          <p:nvPr/>
        </p:nvGrpSpPr>
        <p:grpSpPr>
          <a:xfrm>
            <a:off x="7958328" y="4295068"/>
            <a:ext cx="4298764" cy="2544119"/>
            <a:chOff x="9548820" y="5179920"/>
            <a:chExt cx="5158517" cy="305294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6AC97AD-7B2D-41B0-B206-DFBC9849BADB}"/>
                </a:ext>
              </a:extLst>
            </p:cNvPr>
            <p:cNvSpPr txBox="1"/>
            <p:nvPr/>
          </p:nvSpPr>
          <p:spPr>
            <a:xfrm>
              <a:off x="10280072" y="5406683"/>
              <a:ext cx="2554542" cy="3877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/>
                <a:t>Water system</a:t>
              </a:r>
            </a:p>
          </p:txBody>
        </p:sp>
        <p:sp>
          <p:nvSpPr>
            <p:cNvPr id="80" name="Content Placeholder 3">
              <a:extLst>
                <a:ext uri="{FF2B5EF4-FFF2-40B4-BE49-F238E27FC236}">
                  <a16:creationId xmlns:a16="http://schemas.microsoft.com/office/drawing/2014/main" id="{424E1F06-A406-4075-847C-E290C1AE9CEC}"/>
                </a:ext>
              </a:extLst>
            </p:cNvPr>
            <p:cNvSpPr txBox="1">
              <a:spLocks/>
            </p:cNvSpPr>
            <p:nvPr/>
          </p:nvSpPr>
          <p:spPr>
            <a:xfrm>
              <a:off x="10718817" y="5179920"/>
              <a:ext cx="16770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 anchorCtr="0">
              <a:noAutofit/>
            </a:bodyPr>
            <a:lstStyle>
              <a:lvl1pPr indent="0" algn="ctr" defTabSz="457200">
                <a:spcBef>
                  <a:spcPct val="20000"/>
                </a:spcBef>
                <a:buSzPct val="100000"/>
                <a:buFontTx/>
                <a:buNone/>
                <a:defRPr sz="2000">
                  <a:latin typeface="Arial"/>
                  <a:cs typeface="Arial"/>
                </a:defRPr>
              </a:lvl1pPr>
              <a:lvl2pPr marL="742950" indent="-285750" defTabSz="457200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>
                  <a:latin typeface="Arial"/>
                  <a:cs typeface="Arial"/>
                </a:defRPr>
              </a:lvl2pPr>
              <a:lvl3pPr marL="1143000" indent="-228600" defTabSz="457200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600">
                  <a:latin typeface="Arial"/>
                  <a:cs typeface="Arial"/>
                </a:defRPr>
              </a:lvl3pPr>
              <a:lvl4pPr marL="1600200" indent="-228600" defTabSz="457200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400">
                  <a:latin typeface="Arial"/>
                  <a:cs typeface="Arial"/>
                </a:defRPr>
              </a:lvl4pPr>
              <a:lvl5pPr marL="2057400" indent="-228600" defTabSz="457200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>
                  <a:latin typeface="Arial"/>
                  <a:cs typeface="Arial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500" b="1" u="sng" dirty="0"/>
                <a:t>2010s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14FA91-8228-496C-A5CA-50F620D7C663}"/>
                </a:ext>
              </a:extLst>
            </p:cNvPr>
            <p:cNvSpPr txBox="1"/>
            <p:nvPr/>
          </p:nvSpPr>
          <p:spPr>
            <a:xfrm>
              <a:off x="9548820" y="7875918"/>
              <a:ext cx="4618006" cy="3569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rgbClr val="31B8CA"/>
                  </a:solidFill>
                </a:rPr>
                <a:t>ENERGY-ECONOMY-LAND-WATER-CLIMATE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5369AA7-3E37-48AF-9DC6-42554F4A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2547" y="5782411"/>
              <a:ext cx="3692840" cy="191127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5C04B92-D023-421E-B3E9-43B980EBADAE}"/>
                </a:ext>
              </a:extLst>
            </p:cNvPr>
            <p:cNvSpPr txBox="1"/>
            <p:nvPr/>
          </p:nvSpPr>
          <p:spPr>
            <a:xfrm>
              <a:off x="10866120" y="7633415"/>
              <a:ext cx="2285816" cy="28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7" dirty="0"/>
                <a:t>Hejazi et al. (2014). HESS.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3469B56-9824-4CDE-A018-6FAC6BF7F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44662" y="5776015"/>
              <a:ext cx="438780" cy="1943671"/>
            </a:xfrm>
            <a:prstGeom prst="rect">
              <a:avLst/>
            </a:prstGeom>
          </p:spPr>
        </p:pic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271E82-A6E5-44A1-855F-D9B997883565}"/>
                </a:ext>
              </a:extLst>
            </p:cNvPr>
            <p:cNvSpPr/>
            <p:nvPr/>
          </p:nvSpPr>
          <p:spPr>
            <a:xfrm>
              <a:off x="13952956" y="5774018"/>
              <a:ext cx="754381" cy="618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17" dirty="0"/>
                <a:t>Water Scarcity Index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E0E3B74-07AC-4E07-B4B6-7D9FC1B69807}"/>
              </a:ext>
            </a:extLst>
          </p:cNvPr>
          <p:cNvGrpSpPr/>
          <p:nvPr/>
        </p:nvGrpSpPr>
        <p:grpSpPr>
          <a:xfrm>
            <a:off x="4377838" y="4393746"/>
            <a:ext cx="4015053" cy="2460809"/>
            <a:chOff x="5242609" y="5272495"/>
            <a:chExt cx="4818063" cy="295297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604832-93DE-4D59-BB32-6572106BCF2D}"/>
                </a:ext>
              </a:extLst>
            </p:cNvPr>
            <p:cNvSpPr txBox="1"/>
            <p:nvPr/>
          </p:nvSpPr>
          <p:spPr>
            <a:xfrm>
              <a:off x="5242609" y="7868520"/>
              <a:ext cx="3924396" cy="3569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rgbClr val="31B8CA"/>
                  </a:solidFill>
                </a:rPr>
                <a:t>ENERGY-ECONOMY-LAND-CLIMATE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9E7BB6-7649-422D-BD7C-E1B69CFE4018}"/>
                </a:ext>
              </a:extLst>
            </p:cNvPr>
            <p:cNvSpPr txBox="1"/>
            <p:nvPr/>
          </p:nvSpPr>
          <p:spPr>
            <a:xfrm>
              <a:off x="5928662" y="5508685"/>
              <a:ext cx="2554542" cy="3877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/>
                <a:t>Land use system</a:t>
              </a:r>
            </a:p>
          </p:txBody>
        </p:sp>
        <p:sp>
          <p:nvSpPr>
            <p:cNvPr id="67" name="Content Placeholder 3">
              <a:extLst>
                <a:ext uri="{FF2B5EF4-FFF2-40B4-BE49-F238E27FC236}">
                  <a16:creationId xmlns:a16="http://schemas.microsoft.com/office/drawing/2014/main" id="{7B8D5781-BA98-4272-B664-EED8AE67AC15}"/>
                </a:ext>
              </a:extLst>
            </p:cNvPr>
            <p:cNvSpPr txBox="1">
              <a:spLocks/>
            </p:cNvSpPr>
            <p:nvPr/>
          </p:nvSpPr>
          <p:spPr>
            <a:xfrm>
              <a:off x="6407664" y="5272495"/>
              <a:ext cx="167705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 anchorCtr="0">
              <a:noAutofit/>
            </a:bodyPr>
            <a:lstStyle>
              <a:lvl1pPr indent="0" algn="ctr" defTabSz="457200">
                <a:spcBef>
                  <a:spcPct val="20000"/>
                </a:spcBef>
                <a:buSzPct val="100000"/>
                <a:buFontTx/>
                <a:buNone/>
                <a:defRPr sz="2000">
                  <a:latin typeface="Arial"/>
                  <a:cs typeface="Arial"/>
                </a:defRPr>
              </a:lvl1pPr>
              <a:lvl2pPr marL="742950" indent="-285750" defTabSz="457200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>
                  <a:latin typeface="Arial"/>
                  <a:cs typeface="Arial"/>
                </a:defRPr>
              </a:lvl2pPr>
              <a:lvl3pPr marL="1143000" indent="-228600" defTabSz="457200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600">
                  <a:latin typeface="Arial"/>
                  <a:cs typeface="Arial"/>
                </a:defRPr>
              </a:lvl3pPr>
              <a:lvl4pPr marL="1600200" indent="-228600" defTabSz="457200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400">
                  <a:latin typeface="Arial"/>
                  <a:cs typeface="Arial"/>
                </a:defRPr>
              </a:lvl4pPr>
              <a:lvl5pPr marL="2057400" indent="-228600" defTabSz="457200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>
                  <a:latin typeface="Arial"/>
                  <a:cs typeface="Arial"/>
                </a:defRPr>
              </a:lvl5pPr>
              <a:lvl6pPr marL="25146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 defTabSz="4572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r>
                <a:rPr lang="en-US" sz="1500" b="1" u="sng" dirty="0"/>
                <a:t>2000s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00554D9-AA6B-4C3D-831D-2739BA5B8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4282" y="5877321"/>
              <a:ext cx="2964057" cy="194367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0F2D524-95C1-4879-B9DD-5189D87A0BB5}"/>
                </a:ext>
              </a:extLst>
            </p:cNvPr>
            <p:cNvSpPr txBox="1"/>
            <p:nvPr/>
          </p:nvSpPr>
          <p:spPr>
            <a:xfrm>
              <a:off x="8258222" y="7539960"/>
              <a:ext cx="1802450" cy="44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7" dirty="0"/>
                <a:t>Wise et al. (2009).</a:t>
              </a:r>
            </a:p>
            <a:p>
              <a:r>
                <a:rPr lang="en-US" sz="917" dirty="0"/>
                <a:t>Science.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2D40EDC-0273-4610-B506-C29312470AB5}"/>
              </a:ext>
            </a:extLst>
          </p:cNvPr>
          <p:cNvGrpSpPr/>
          <p:nvPr/>
        </p:nvGrpSpPr>
        <p:grpSpPr>
          <a:xfrm>
            <a:off x="729445" y="1294291"/>
            <a:ext cx="2692084" cy="2847218"/>
            <a:chOff x="1162412" y="1611100"/>
            <a:chExt cx="3230501" cy="341666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2695E02-42FC-4C0F-ACFE-FF71D6D78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66953" y="2305529"/>
              <a:ext cx="3156498" cy="223281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7FB80C8-9CD7-4BF3-BC7C-204C2EB72A16}"/>
                </a:ext>
              </a:extLst>
            </p:cNvPr>
            <p:cNvSpPr txBox="1"/>
            <p:nvPr/>
          </p:nvSpPr>
          <p:spPr>
            <a:xfrm>
              <a:off x="1162412" y="4578254"/>
              <a:ext cx="3230501" cy="449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17" dirty="0"/>
                <a:t>Edmonds and Reilly (1983). </a:t>
              </a:r>
              <a:r>
                <a:rPr lang="en-US" sz="917" i="1" dirty="0"/>
                <a:t>The Energy Journal.</a:t>
              </a:r>
              <a:endParaRPr lang="en-US" sz="917" dirty="0"/>
            </a:p>
          </p:txBody>
        </p:sp>
        <p:sp>
          <p:nvSpPr>
            <p:cNvPr id="56" name="Content Placeholder 3">
              <a:extLst>
                <a:ext uri="{FF2B5EF4-FFF2-40B4-BE49-F238E27FC236}">
                  <a16:creationId xmlns:a16="http://schemas.microsoft.com/office/drawing/2014/main" id="{7D90D4CA-4CC0-46B4-8499-FD5EAB0F9913}"/>
                </a:ext>
              </a:extLst>
            </p:cNvPr>
            <p:cNvSpPr txBox="1">
              <a:spLocks/>
            </p:cNvSpPr>
            <p:nvPr/>
          </p:nvSpPr>
          <p:spPr>
            <a:xfrm>
              <a:off x="2123877" y="1611100"/>
              <a:ext cx="1243161" cy="32357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 anchor="ctr" anchorCtr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5"/>
                </a:buBlip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6"/>
                </a:buBlip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SzPct val="100000"/>
                <a:buFontTx/>
                <a:buBlip>
                  <a:blip r:embed="rId7"/>
                </a:buBlip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b="1" u="sng" dirty="0">
                  <a:solidFill>
                    <a:srgbClr val="000000"/>
                  </a:solidFill>
                </a:rPr>
                <a:t>1980s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22E45F-F749-4532-BACD-5427B6D0FA75}"/>
                </a:ext>
              </a:extLst>
            </p:cNvPr>
            <p:cNvSpPr txBox="1"/>
            <p:nvPr/>
          </p:nvSpPr>
          <p:spPr>
            <a:xfrm>
              <a:off x="1325829" y="1891556"/>
              <a:ext cx="2909977" cy="8494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83"/>
                </a:lnSpc>
              </a:pPr>
              <a:r>
                <a:rPr lang="en-US" sz="1500" b="1" i="1" dirty="0"/>
                <a:t>Projections of emissions and concentrations</a:t>
              </a: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F79A-E245-40A8-9A2D-690D2CA95A0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9604" y="1514619"/>
            <a:ext cx="3743313" cy="208425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Understanding the </a:t>
            </a:r>
            <a:r>
              <a:rPr lang="en-US" dirty="0">
                <a:solidFill>
                  <a:srgbClr val="C00000"/>
                </a:solidFill>
              </a:rPr>
              <a:t>complex interactions </a:t>
            </a:r>
            <a:r>
              <a:rPr lang="en-US" dirty="0"/>
              <a:t>among energy, water, land, climate, socioeconomics, and other important human and natural systems at </a:t>
            </a:r>
            <a:r>
              <a:rPr lang="en-US" dirty="0">
                <a:solidFill>
                  <a:srgbClr val="C00000"/>
                </a:solidFill>
              </a:rPr>
              <a:t>regional to global </a:t>
            </a:r>
            <a:r>
              <a:rPr lang="en-US" dirty="0"/>
              <a:t>scales</a:t>
            </a:r>
          </a:p>
        </p:txBody>
      </p:sp>
      <p:sp>
        <p:nvSpPr>
          <p:cNvPr id="40" name="Arrow: U-Turn 39">
            <a:extLst>
              <a:ext uri="{FF2B5EF4-FFF2-40B4-BE49-F238E27FC236}">
                <a16:creationId xmlns:a16="http://schemas.microsoft.com/office/drawing/2014/main" id="{D51B8CC5-FE56-43C1-A33D-AABEE7F23E05}"/>
              </a:ext>
            </a:extLst>
          </p:cNvPr>
          <p:cNvSpPr/>
          <p:nvPr/>
        </p:nvSpPr>
        <p:spPr>
          <a:xfrm rot="10800000" flipH="1">
            <a:off x="3776016" y="1374007"/>
            <a:ext cx="5303939" cy="2971003"/>
          </a:xfrm>
          <a:prstGeom prst="uturnArrow">
            <a:avLst>
              <a:gd name="adj1" fmla="val 8314"/>
              <a:gd name="adj2" fmla="val 8995"/>
              <a:gd name="adj3" fmla="val 17849"/>
              <a:gd name="adj4" fmla="val 43750"/>
              <a:gd name="adj5" fmla="val 96615"/>
            </a:avLst>
          </a:prstGeom>
          <a:solidFill>
            <a:srgbClr val="31B8CA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A8A842-4913-4032-9C09-68D97C7F7526}"/>
              </a:ext>
            </a:extLst>
          </p:cNvPr>
          <p:cNvSpPr/>
          <p:nvPr/>
        </p:nvSpPr>
        <p:spPr>
          <a:xfrm>
            <a:off x="3680804" y="1496265"/>
            <a:ext cx="450092" cy="4557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B470DB-BE9C-4869-8BE8-5479400E94B7}"/>
              </a:ext>
            </a:extLst>
          </p:cNvPr>
          <p:cNvSpPr/>
          <p:nvPr/>
        </p:nvSpPr>
        <p:spPr>
          <a:xfrm>
            <a:off x="4057032" y="3680879"/>
            <a:ext cx="450092" cy="4557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2ADC38-C4E9-4154-A3A2-3AF1AF8E4BAF}"/>
              </a:ext>
            </a:extLst>
          </p:cNvPr>
          <p:cNvSpPr/>
          <p:nvPr/>
        </p:nvSpPr>
        <p:spPr>
          <a:xfrm>
            <a:off x="8112728" y="3766919"/>
            <a:ext cx="450092" cy="4557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5F9452B-D0F5-4CDB-9610-E9052BF6533D}"/>
              </a:ext>
            </a:extLst>
          </p:cNvPr>
          <p:cNvSpPr/>
          <p:nvPr/>
        </p:nvSpPr>
        <p:spPr>
          <a:xfrm>
            <a:off x="8591344" y="2253855"/>
            <a:ext cx="450092" cy="4557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7A6FB2E-EB45-4C82-9036-2C491415C8A9}"/>
              </a:ext>
            </a:extLst>
          </p:cNvPr>
          <p:cNvSpPr/>
          <p:nvPr/>
        </p:nvSpPr>
        <p:spPr>
          <a:xfrm>
            <a:off x="5981183" y="3969587"/>
            <a:ext cx="450092" cy="4557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6C169C-492A-4E64-B1AF-388EF68A9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529" y="121192"/>
            <a:ext cx="8389471" cy="917222"/>
          </a:xfrm>
        </p:spPr>
        <p:txBody>
          <a:bodyPr/>
          <a:lstStyle/>
          <a:p>
            <a:r>
              <a:rPr lang="en-US" dirty="0"/>
              <a:t>The Evolution of GCAM Research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29303-86CF-49B4-84D3-B8F1F590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1" grpId="0" animBg="1"/>
      <p:bldP spid="42" grpId="0" animBg="1"/>
      <p:bldP spid="44" grpId="0" animBg="1"/>
      <p:bldP spid="45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027e429ef_0_468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Break</a:t>
            </a:r>
            <a:endParaRPr dirty="0"/>
          </a:p>
        </p:txBody>
      </p:sp>
      <p:pic>
        <p:nvPicPr>
          <p:cNvPr id="263" name="Google Shape;263;p12" descr="A cup on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31019" r="2" b="1"/>
          <a:stretch/>
        </p:blipFill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027e429ef_0_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 dirty="0"/>
              <a:t>GCAM Tutorial</a:t>
            </a:r>
            <a:endParaRPr dirty="0"/>
          </a:p>
        </p:txBody>
      </p:sp>
      <p:sp>
        <p:nvSpPr>
          <p:cNvPr id="284" name="Google Shape;284;g1f027e429ef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513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1:00 </a:t>
            </a:r>
            <a:r>
              <a:rPr lang="en-US" dirty="0"/>
              <a:t>GHG Removal Technologies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Recap of Previous Lecture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dirty="0"/>
              <a:t>Today’s Lecture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Q&amp;A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2:15 Break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2:30 GCAM Tutorial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Paper Critique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Discuss Previous Assignment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New Modeling Assignment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Proposal writing</a:t>
            </a:r>
          </a:p>
        </p:txBody>
      </p:sp>
    </p:spTree>
    <p:extLst>
      <p:ext uri="{BB962C8B-B14F-4D97-AF65-F5344CB8AC3E}">
        <p14:creationId xmlns:p14="http://schemas.microsoft.com/office/powerpoint/2010/main" val="17309705"/>
      </p:ext>
    </p:extLst>
  </p:cSld>
  <p:clrMapOvr>
    <a:masterClrMapping/>
  </p:clrMapOvr>
</p:sld>
</file>

<file path=ppt/theme/theme1.xml><?xml version="1.0" encoding="utf-8"?>
<a:theme xmlns:a="http://schemas.openxmlformats.org/drawingml/2006/main" name="1_CGS Template 20190717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8509</TotalTime>
  <Words>692</Words>
  <Application>Microsoft Office PowerPoint</Application>
  <PresentationFormat>Widescreen</PresentationFormat>
  <Paragraphs>179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system-ui</vt:lpstr>
      <vt:lpstr>Tahoma</vt:lpstr>
      <vt:lpstr>Wingdings</vt:lpstr>
      <vt:lpstr>Calibri</vt:lpstr>
      <vt:lpstr>Arial</vt:lpstr>
      <vt:lpstr>1_CGS Template 20190717</vt:lpstr>
      <vt:lpstr>GHG Removal</vt:lpstr>
      <vt:lpstr>Housekeeping </vt:lpstr>
      <vt:lpstr>Course schedule and topics</vt:lpstr>
      <vt:lpstr>Agenda</vt:lpstr>
      <vt:lpstr>The Evolution of GCAM Research</vt:lpstr>
      <vt:lpstr>Lecture</vt:lpstr>
      <vt:lpstr>Break</vt:lpstr>
      <vt:lpstr>GCAM Tutorial</vt:lpstr>
      <vt:lpstr>Agenda</vt:lpstr>
      <vt:lpstr>Paper Critique</vt:lpstr>
      <vt:lpstr>Assignment #4</vt:lpstr>
      <vt:lpstr>Assignment #6</vt:lpstr>
      <vt:lpstr>Project proposal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Systems</dc:title>
  <dc:creator>Yiyun Cui</dc:creator>
  <cp:lastModifiedBy>h m</cp:lastModifiedBy>
  <cp:revision>32</cp:revision>
  <dcterms:created xsi:type="dcterms:W3CDTF">2021-01-09T17:06:38Z</dcterms:created>
  <dcterms:modified xsi:type="dcterms:W3CDTF">2023-09-25T09:11:00Z</dcterms:modified>
</cp:coreProperties>
</file>